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7745B-709F-4E72-ACAC-8078933B7362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ABE74-981A-4782-9747-53F043F1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ABE74-981A-4782-9747-53F043F10C1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ABE74-981A-4782-9747-53F043F10C1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other pictures were found</a:t>
            </a:r>
            <a:r>
              <a:rPr lang="en-US" baseline="0" dirty="0" smtClean="0"/>
              <a:t> on links to the previous sites cited on the citing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ABE74-981A-4782-9747-53F043F10C1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ACCE-51C3-427A-B3C9-763FDD061613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56CF1FD-7505-4131-A4E6-704E8F683F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ACCE-51C3-427A-B3C9-763FDD061613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CF1FD-7505-4131-A4E6-704E8F68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ACCE-51C3-427A-B3C9-763FDD061613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CF1FD-7505-4131-A4E6-704E8F68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ACCE-51C3-427A-B3C9-763FDD061613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CF1FD-7505-4131-A4E6-704E8F683F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ACCE-51C3-427A-B3C9-763FDD061613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56CF1FD-7505-4131-A4E6-704E8F68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ACCE-51C3-427A-B3C9-763FDD061613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CF1FD-7505-4131-A4E6-704E8F683F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ACCE-51C3-427A-B3C9-763FDD061613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CF1FD-7505-4131-A4E6-704E8F683F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ACCE-51C3-427A-B3C9-763FDD061613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CF1FD-7505-4131-A4E6-704E8F68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ACCE-51C3-427A-B3C9-763FDD061613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CF1FD-7505-4131-A4E6-704E8F68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ACCE-51C3-427A-B3C9-763FDD061613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CF1FD-7505-4131-A4E6-704E8F683F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ACCE-51C3-427A-B3C9-763FDD061613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56CF1FD-7505-4131-A4E6-704E8F683F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B52ACCE-51C3-427A-B3C9-763FDD061613}" type="datetimeFigureOut">
              <a:rPr lang="en-US" smtClean="0"/>
              <a:pPr/>
              <a:t>3/28/2010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56CF1FD-7505-4131-A4E6-704E8F683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smh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geos/kz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arlam.kz/Information.aspx?doc=1&amp;lan=en-U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entralasia.foreignpolicyblogs.com/" TargetMode="External"/><Relationship Id="rId4" Type="http://schemas.openxmlformats.org/officeDocument/2006/relationships/hyperlink" Target="https://www.cia.gov/library/publications/the-world-factbook/maps/maptemplate_kz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tock-photo-kazakhstan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entralasia.foreignpolicyblogs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kazembassy.hu/images/images/KazakhstanF.gif&amp;imgrefurl=http://www.kazembassy.hu/aboutn1en.php&amp;usg=__bBCqR5t9Fc5YaYbPtnUu3qvDL2M=&amp;h=788&amp;w=1181&amp;sz=83&amp;hl=en&amp;start=12&amp;itbs=1&amp;tbnid=VAbU66Ld69bI5M:&amp;tbnh=100&amp;tbnw=150&amp;prev=/images%3Fq%3Dkazakhstan%26hl%3Den%26gbv%3D2%26tbs%3Disch:1" TargetMode="External"/><Relationship Id="rId2" Type="http://schemas.openxmlformats.org/officeDocument/2006/relationships/hyperlink" Target="http://www.rferl.org/content/Former_Kazakh_Uranium_Company_Officials_Freed/1994903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smh.com.au/ffximage/2006/09/28/borat_narrowweb__300x495,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143000"/>
            <a:ext cx="2857500" cy="4714875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867400"/>
            <a:ext cx="6400800" cy="533400"/>
          </a:xfrm>
        </p:spPr>
        <p:txBody>
          <a:bodyPr/>
          <a:lstStyle/>
          <a:p>
            <a:r>
              <a:rPr lang="en-US" dirty="0" smtClean="0"/>
              <a:t>By Kyle Marks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027832">
            <a:off x="-1598813" y="1335619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Kazakhstan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itchFamily="82" charset="0"/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5410200" y="609600"/>
            <a:ext cx="2743200" cy="1066800"/>
          </a:xfrm>
          <a:prstGeom prst="wedgeRoundRectCallout">
            <a:avLst>
              <a:gd name="adj1" fmla="val -58207"/>
              <a:gd name="adj2" fmla="val 94967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38800" y="67687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dobe Garamond Pro Bold" pitchFamily="18" charset="0"/>
              </a:rPr>
              <a:t> I like!</a:t>
            </a:r>
            <a:endParaRPr lang="en-US" sz="5400" dirty="0">
              <a:latin typeface="Adobe Garamond Pro Bol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6324600"/>
            <a:ext cx="6248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The Sydney Morning Herald, 2006. </a:t>
            </a:r>
            <a:r>
              <a:rPr lang="en-US" sz="1050" u="sng" dirty="0" smtClean="0"/>
              <a:t>See Kazakhstan, die laughing </a:t>
            </a:r>
            <a:r>
              <a:rPr lang="en-US" sz="1050" dirty="0" smtClean="0">
                <a:hlinkClick r:id="rId4"/>
              </a:rPr>
              <a:t>http://www.smh.com</a:t>
            </a:r>
            <a:r>
              <a:rPr lang="en-US" sz="1050" dirty="0" smtClean="0"/>
              <a:t>: </a:t>
            </a:r>
            <a:r>
              <a:rPr lang="en-US" sz="1050" dirty="0" err="1" smtClean="0"/>
              <a:t>FairfaxDigital</a:t>
            </a:r>
            <a:r>
              <a:rPr lang="en-US" sz="1050" dirty="0" smtClean="0"/>
              <a:t>. 3/17/10</a:t>
            </a:r>
            <a:endParaRPr 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+mn-lt"/>
              </a:rPr>
              <a:t>Citing</a:t>
            </a:r>
            <a:endParaRPr lang="en-US" b="1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online </a:t>
            </a:r>
            <a:r>
              <a:rPr lang="en-US" dirty="0" err="1" smtClean="0"/>
              <a:t>Factbook</a:t>
            </a:r>
            <a:r>
              <a:rPr lang="en-US" dirty="0" smtClean="0"/>
              <a:t>, 3/4/10. </a:t>
            </a:r>
            <a:r>
              <a:rPr lang="en-US" u="sng" dirty="0" smtClean="0"/>
              <a:t>KAZAKHSTAN</a:t>
            </a:r>
            <a:r>
              <a:rPr lang="en-US" dirty="0" smtClean="0"/>
              <a:t>. Central Intelligence Agency, the World </a:t>
            </a:r>
            <a:r>
              <a:rPr lang="en-US" dirty="0" err="1" smtClean="0"/>
              <a:t>Factbook</a:t>
            </a:r>
            <a:r>
              <a:rPr lang="en-US" dirty="0" smtClean="0"/>
              <a:t>: CIA.  </a:t>
            </a:r>
            <a:r>
              <a:rPr lang="en-US" dirty="0" smtClean="0">
                <a:hlinkClick r:id="rId3"/>
              </a:rPr>
              <a:t>https://www.cia.gov/library/publications/the-world-factbook/geos/kz.html</a:t>
            </a:r>
            <a:endParaRPr lang="en-US" dirty="0" smtClean="0"/>
          </a:p>
          <a:p>
            <a:r>
              <a:rPr lang="en-US" dirty="0" smtClean="0"/>
              <a:t>Republic of Kazakhstan, 3/4/10.  </a:t>
            </a:r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www.parlam.kz/Information.aspx?doc=1&amp;lan=en-US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centralasia.foreignpolicyblogs.com/files/2008/11/kazakhstan_map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743200"/>
            <a:ext cx="3372971" cy="3198912"/>
          </a:xfrm>
          <a:prstGeom prst="rect">
            <a:avLst/>
          </a:prstGeom>
          <a:noFill/>
          <a:effectLst>
            <a:reflection blurRad="6350" stA="50000" endA="300" endPos="55500" dist="101600" dir="5400000" sy="-100000" algn="bl" rotWithShape="0"/>
            <a:softEdge rad="127000"/>
          </a:effectLst>
          <a:scene3d>
            <a:camera prst="isometricOffAxis1Right"/>
            <a:lightRig rig="threePt" dir="t"/>
          </a:scene3d>
          <a:sp3d>
            <a:bevelT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+mn-lt"/>
              </a:rPr>
              <a:t>The Land</a:t>
            </a:r>
            <a:endParaRPr lang="en-US" b="1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2514600"/>
          </a:xfrm>
        </p:spPr>
        <p:txBody>
          <a:bodyPr>
            <a:normAutofit/>
          </a:bodyPr>
          <a:lstStyle/>
          <a:p>
            <a:r>
              <a:rPr lang="en-US" dirty="0" smtClean="0"/>
              <a:t>Natural resources- major deposits of petroleum, natural gas, coal, iron ore, manganese, chrome ore, nickel, cobalt, copper, molybdenum, lead, zinc, bauxite, gold, and uranium.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050" name="AutoShape 2" descr="Map of Kazakhstan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Map of Kazakhstan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306979"/>
            <a:ext cx="868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Patrick Frost, 2010.</a:t>
            </a:r>
            <a:r>
              <a:rPr lang="en-US" sz="1000" u="sng" dirty="0" smtClean="0"/>
              <a:t>Kazakhstan and the Financial Crisis.</a:t>
            </a:r>
            <a:r>
              <a:rPr lang="en-US" sz="1000" dirty="0" smtClean="0"/>
              <a:t> Central Asia: Central Asia. </a:t>
            </a:r>
            <a:r>
              <a:rPr lang="en-US" sz="1000" dirty="0" smtClean="0">
                <a:hlinkClick r:id="rId5"/>
              </a:rPr>
              <a:t>http://centralasia.foreignpolicyblogs.com/</a:t>
            </a:r>
            <a:r>
              <a:rPr lang="en-US" sz="1000" dirty="0" smtClean="0"/>
              <a:t>  3/18/10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+mn-lt"/>
              </a:rPr>
              <a:t>The Land continued…</a:t>
            </a:r>
            <a:endParaRPr lang="en-US" b="1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219200"/>
          </a:xfrm>
        </p:spPr>
        <p:txBody>
          <a:bodyPr/>
          <a:lstStyle/>
          <a:p>
            <a:r>
              <a:rPr lang="en-US" dirty="0" smtClean="0"/>
              <a:t>Location- Central Asia, Northwest of China; a small portion west of the Ural River in Eastern-most Europe.</a:t>
            </a:r>
          </a:p>
          <a:p>
            <a:endParaRPr lang="en-US" dirty="0"/>
          </a:p>
        </p:txBody>
      </p:sp>
      <p:pic>
        <p:nvPicPr>
          <p:cNvPr id="18434" name="Picture 2" descr="http://thumb1.shutterstock.com.edgesuite.net/display_pic_with_logo/116302/116302,1245501640,1/stock-photo-kazakhstan-shaded-relief-map-colored-according-to-vegetation-includes-clip-path-for-the-state-32367289.jpg"/>
          <p:cNvPicPr>
            <a:picLocks noChangeAspect="1" noChangeArrowheads="1"/>
          </p:cNvPicPr>
          <p:nvPr/>
        </p:nvPicPr>
        <p:blipFill>
          <a:blip r:embed="rId2" cstate="print"/>
          <a:srcRect l="5333" t="10289" r="4000" b="15113"/>
          <a:stretch>
            <a:fillRect/>
          </a:stretch>
        </p:blipFill>
        <p:spPr bwMode="auto">
          <a:xfrm>
            <a:off x="1219200" y="2819400"/>
            <a:ext cx="3886200" cy="2209800"/>
          </a:xfrm>
          <a:prstGeom prst="roundRect">
            <a:avLst>
              <a:gd name="adj" fmla="val 11232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057400" y="6019800"/>
            <a:ext cx="586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hlinkClick r:id="rId3"/>
              </a:rPr>
              <a:t>http://stock-photo-kazakhstan</a:t>
            </a:r>
            <a:r>
              <a:rPr lang="en-US" sz="1000" dirty="0" smtClean="0"/>
              <a:t> 3/18/10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+mn-lt"/>
              </a:rPr>
              <a:t>Climate/Vegetation</a:t>
            </a:r>
            <a:endParaRPr lang="en-US" b="1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2514600"/>
            <a:ext cx="3200400" cy="2438400"/>
          </a:xfrm>
        </p:spPr>
        <p:txBody>
          <a:bodyPr/>
          <a:lstStyle/>
          <a:p>
            <a:r>
              <a:rPr lang="en-US" dirty="0" smtClean="0"/>
              <a:t>Weather is normally warm and dry, though Kazakhstan does see rainfall often from the nearby mountains.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6172200"/>
            <a:ext cx="7162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Patrick Frost, 2010.</a:t>
            </a:r>
            <a:r>
              <a:rPr lang="en-US" sz="1000" u="sng" dirty="0" smtClean="0"/>
              <a:t>Kazakhstan and the Financial Crisis.</a:t>
            </a:r>
            <a:r>
              <a:rPr lang="en-US" sz="1000" dirty="0" smtClean="0"/>
              <a:t> Central Asia: Central Asia. </a:t>
            </a:r>
            <a:r>
              <a:rPr lang="en-US" sz="1000" dirty="0" smtClean="0">
                <a:hlinkClick r:id="rId2"/>
              </a:rPr>
              <a:t>http://centralasia.foreignpolicyblogs.com/</a:t>
            </a:r>
            <a:r>
              <a:rPr lang="en-US" sz="1000" dirty="0" smtClean="0"/>
              <a:t>  3/18/10</a:t>
            </a:r>
            <a:endParaRPr lang="en-US" sz="1000" dirty="0"/>
          </a:p>
        </p:txBody>
      </p:sp>
      <p:pic>
        <p:nvPicPr>
          <p:cNvPr id="7172" name="Picture 4" descr="http://www.pictureninja.com/pages/kazakhstan/kaindy-lake-kazakhs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480" y="2667000"/>
            <a:ext cx="3933545" cy="29515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  <a:softEdge rad="63500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+mn-lt"/>
              </a:rPr>
              <a:t>Government</a:t>
            </a:r>
            <a:endParaRPr lang="en-US" b="1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Republic; presidential </a:t>
            </a:r>
            <a:r>
              <a:rPr lang="en-US" dirty="0" smtClean="0"/>
              <a:t>rule, with little power outside the executive </a:t>
            </a:r>
            <a:r>
              <a:rPr lang="en-US" dirty="0" smtClean="0"/>
              <a:t>branch.</a:t>
            </a:r>
          </a:p>
          <a:p>
            <a:r>
              <a:rPr lang="en-US" dirty="0" smtClean="0"/>
              <a:t>16 December 1991 (from the Soviet Union)</a:t>
            </a:r>
          </a:p>
          <a:p>
            <a:r>
              <a:rPr lang="en-US" dirty="0" smtClean="0"/>
              <a:t>Constitution </a:t>
            </a:r>
            <a:r>
              <a:rPr lang="en-US" dirty="0" smtClean="0"/>
              <a:t>adopted by national referendum 30 August 1995</a:t>
            </a:r>
          </a:p>
          <a:p>
            <a:endParaRPr lang="en-US" dirty="0"/>
          </a:p>
        </p:txBody>
      </p:sp>
      <p:pic>
        <p:nvPicPr>
          <p:cNvPr id="6146" name="Picture 2" descr="http://en.government.kz/images/akorda~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581400"/>
            <a:ext cx="4419600" cy="2939034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  <a:scene3d>
            <a:camera prst="isometricOffAxis1Righ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+mn-lt"/>
              </a:rPr>
              <a:t>History and Current events</a:t>
            </a:r>
            <a:endParaRPr lang="en-US" b="1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971800" y="1447800"/>
            <a:ext cx="57150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By </a:t>
            </a:r>
            <a:r>
              <a:rPr lang="en-US" dirty="0" smtClean="0"/>
              <a:t>the mid-19th </a:t>
            </a:r>
            <a:r>
              <a:rPr lang="en-US" dirty="0" smtClean="0"/>
              <a:t>century, </a:t>
            </a:r>
            <a:r>
              <a:rPr lang="en-US" dirty="0" smtClean="0"/>
              <a:t>all of Kazakhstan was part of the </a:t>
            </a:r>
            <a:r>
              <a:rPr lang="en-US" dirty="0" smtClean="0"/>
              <a:t>Russian Empire. 1936, Part of the USSR and home to almost all of the testing of nuclear devices for the </a:t>
            </a:r>
            <a:r>
              <a:rPr lang="en-US" dirty="0" smtClean="0"/>
              <a:t>Soviet Union. December 16, </a:t>
            </a:r>
            <a:r>
              <a:rPr lang="en-US" dirty="0" smtClean="0"/>
              <a:t>1991, proclaimed independence </a:t>
            </a:r>
            <a:r>
              <a:rPr lang="en-US" dirty="0" smtClean="0"/>
              <a:t>from Russia. Kazakhstan is ethnically and culturally </a:t>
            </a:r>
            <a:r>
              <a:rPr lang="en-US" dirty="0" smtClean="0"/>
              <a:t>diverse, having around 131 different nationalities.</a:t>
            </a:r>
            <a:endParaRPr lang="en-US" dirty="0" smtClean="0"/>
          </a:p>
          <a:p>
            <a:r>
              <a:rPr lang="en-US" dirty="0" smtClean="0"/>
              <a:t>Current event-				 </a:t>
            </a:r>
            <a:r>
              <a:rPr lang="en-US" sz="2200" u="sng" dirty="0" smtClean="0"/>
              <a:t>Former Kazakh Uranium Company Officials Freed </a:t>
            </a:r>
            <a:r>
              <a:rPr lang="en-US" sz="1600" dirty="0" smtClean="0">
                <a:hlinkClick r:id="rId2"/>
              </a:rPr>
              <a:t>http</a:t>
            </a:r>
            <a:r>
              <a:rPr lang="en-US" sz="1600" dirty="0" smtClean="0">
                <a:hlinkClick r:id="rId2"/>
              </a:rPr>
              <a:t>://</a:t>
            </a:r>
            <a:r>
              <a:rPr lang="en-US" sz="1600" dirty="0" smtClean="0">
                <a:hlinkClick r:id="rId2"/>
              </a:rPr>
              <a:t>www.rferl.org/content/Former_Kazakh_Uranium_Company_Officials_Freed/1994903.html</a:t>
            </a:r>
            <a:r>
              <a:rPr lang="en-US" sz="1600" dirty="0"/>
              <a:t> </a:t>
            </a:r>
            <a:endParaRPr lang="en-US" sz="1600" dirty="0" smtClean="0"/>
          </a:p>
        </p:txBody>
      </p:sp>
      <p:pic>
        <p:nvPicPr>
          <p:cNvPr id="4" name="Picture 2" descr="http://t0.gstatic.com/images?q=tbn:VAbU66Ld69bI5M:http://www.kazembassy.hu/images/images/KazakhstanF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590800"/>
            <a:ext cx="2343150" cy="15621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90000" dir="5400000" sy="-100000" algn="bl" rotWithShape="0"/>
            <a:softEdge rad="635000"/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tntexpo.com/tnt-photos/kazakhstan/oil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200400"/>
            <a:ext cx="5400675" cy="31527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0000" endA="300" endPos="90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+mn-lt"/>
              </a:rPr>
              <a:t>Economy</a:t>
            </a:r>
            <a:endParaRPr lang="en-US" b="1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2438400"/>
          </a:xfrm>
        </p:spPr>
        <p:txBody>
          <a:bodyPr/>
          <a:lstStyle/>
          <a:p>
            <a:r>
              <a:rPr lang="en-US" dirty="0" smtClean="0"/>
              <a:t>Unemployment rate, 6.3%</a:t>
            </a:r>
          </a:p>
          <a:p>
            <a:r>
              <a:rPr lang="en-US" dirty="0" smtClean="0"/>
              <a:t>Budget, </a:t>
            </a:r>
            <a:r>
              <a:rPr lang="en-US" dirty="0" smtClean="0"/>
              <a:t>revenues: $18.98 </a:t>
            </a:r>
            <a:r>
              <a:rPr lang="en-US" dirty="0" smtClean="0"/>
              <a:t>billion; expenditures</a:t>
            </a:r>
            <a:r>
              <a:rPr lang="en-US" dirty="0" smtClean="0"/>
              <a:t>: $22.44 billion</a:t>
            </a:r>
          </a:p>
          <a:p>
            <a:r>
              <a:rPr lang="en-US" dirty="0" smtClean="0"/>
              <a:t>Exports, </a:t>
            </a:r>
            <a:r>
              <a:rPr lang="en-US" dirty="0" smtClean="0"/>
              <a:t>$41.64 billion </a:t>
            </a:r>
            <a:r>
              <a:rPr lang="en-US" dirty="0" smtClean="0"/>
              <a:t>; </a:t>
            </a:r>
            <a:r>
              <a:rPr lang="en-US" dirty="0" smtClean="0"/>
              <a:t>Imports, $25.15 billion </a:t>
            </a:r>
            <a:endParaRPr lang="en-US" dirty="0" smtClean="0"/>
          </a:p>
          <a:p>
            <a:r>
              <a:rPr lang="en-US" dirty="0" smtClean="0"/>
              <a:t>Total Debt, $93.21 billion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+mn-lt"/>
              </a:rPr>
              <a:t>Culture</a:t>
            </a:r>
            <a:endParaRPr lang="en-US" b="1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209800"/>
            <a:ext cx="3352800" cy="3810000"/>
          </a:xfrm>
        </p:spPr>
        <p:txBody>
          <a:bodyPr>
            <a:normAutofit/>
          </a:bodyPr>
          <a:lstStyle/>
          <a:p>
            <a:r>
              <a:rPr lang="en-US" dirty="0" smtClean="0"/>
              <a:t>Religion: Mostly </a:t>
            </a:r>
            <a:r>
              <a:rPr lang="en-US" i="1" dirty="0" err="1" smtClean="0"/>
              <a:t>sunni-muslims</a:t>
            </a:r>
            <a:r>
              <a:rPr lang="en-US" dirty="0" smtClean="0"/>
              <a:t>,</a:t>
            </a:r>
            <a:r>
              <a:rPr lang="en-US" dirty="0" smtClean="0"/>
              <a:t> (otherwise known as Tatars, a term originating in the 13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r>
              <a:rPr lang="en-US" dirty="0" smtClean="0"/>
              <a:t>)</a:t>
            </a:r>
          </a:p>
          <a:p>
            <a:r>
              <a:rPr lang="en-US" dirty="0" smtClean="0"/>
              <a:t>While some are Orthodox Christians.</a:t>
            </a:r>
          </a:p>
        </p:txBody>
      </p:sp>
      <p:sp>
        <p:nvSpPr>
          <p:cNvPr id="3074" name="AutoShape 2" descr="Kazakhstan"/>
          <p:cNvSpPr>
            <a:spLocks noChangeAspect="1" noChangeArrowheads="1"/>
          </p:cNvSpPr>
          <p:nvPr/>
        </p:nvSpPr>
        <p:spPr bwMode="auto">
          <a:xfrm>
            <a:off x="155575" y="-1371600"/>
            <a:ext cx="4286250" cy="285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 descr="http://www.rbrides.com/info/russian-photos/russian-kazan/russian-kazan1.jpg"/>
          <p:cNvPicPr>
            <a:picLocks noChangeAspect="1" noChangeArrowheads="1"/>
          </p:cNvPicPr>
          <p:nvPr/>
        </p:nvPicPr>
        <p:blipFill>
          <a:blip r:embed="rId2" cstate="print"/>
          <a:srcRect t="13235" b="26471"/>
          <a:stretch>
            <a:fillRect/>
          </a:stretch>
        </p:blipFill>
        <p:spPr bwMode="auto">
          <a:xfrm>
            <a:off x="4724400" y="2057400"/>
            <a:ext cx="3886200" cy="3124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+mn-lt"/>
              </a:rPr>
              <a:t>Places to visit</a:t>
            </a:r>
            <a:endParaRPr lang="en-US" b="1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Zenkov</a:t>
            </a:r>
            <a:r>
              <a:rPr lang="en-US" dirty="0" smtClean="0"/>
              <a:t> Cathedral in </a:t>
            </a:r>
            <a:r>
              <a:rPr lang="en-US" dirty="0" err="1" smtClean="0"/>
              <a:t>Almaty</a:t>
            </a:r>
            <a:r>
              <a:rPr lang="en-US" dirty="0" smtClean="0"/>
              <a:t>, Kazakhstan</a:t>
            </a:r>
          </a:p>
          <a:p>
            <a:pPr>
              <a:buNone/>
            </a:pPr>
            <a:r>
              <a:rPr lang="en-US" dirty="0" smtClean="0"/>
              <a:t>		</a:t>
            </a:r>
          </a:p>
          <a:p>
            <a:r>
              <a:rPr lang="en-US" dirty="0" smtClean="0"/>
              <a:t>The Republic of Kazakhstan in </a:t>
            </a:r>
            <a:r>
              <a:rPr lang="en-US" dirty="0" err="1" smtClean="0"/>
              <a:t>Almaty</a:t>
            </a:r>
            <a:r>
              <a:rPr lang="en-US" dirty="0" smtClean="0"/>
              <a:t>,				 </a:t>
            </a:r>
            <a:r>
              <a:rPr lang="en-US" dirty="0" smtClean="0"/>
              <a:t>Kazakhstan</a:t>
            </a:r>
            <a:endParaRPr lang="en-US" dirty="0" smtClean="0"/>
          </a:p>
        </p:txBody>
      </p:sp>
      <p:pic>
        <p:nvPicPr>
          <p:cNvPr id="2050" name="Picture 2" descr="http://www.transitionsabroad.com/listings/living/articles/kazakhstan_zenkov_cathedr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838200"/>
            <a:ext cx="2057400" cy="2741486"/>
          </a:xfrm>
          <a:prstGeom prst="roundRect">
            <a:avLst/>
          </a:prstGeom>
          <a:noFill/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  <a:reflection blurRad="6350" stA="50000" endA="300" endPos="55000" dir="5400000" sy="-100000" algn="bl" rotWithShape="0"/>
            <a:softEdge rad="635000"/>
          </a:effectLst>
          <a:scene3d>
            <a:camera prst="isometricOffAxis2Left"/>
            <a:lightRig rig="flood" dir="t">
              <a:rot lat="0" lon="0" rev="13800000"/>
            </a:lightRig>
          </a:scene3d>
          <a:sp3d extrusionH="107950" prstMaterial="plastic">
            <a:bevelT w="82550" h="63500"/>
            <a:bevelB/>
          </a:sp3d>
        </p:spPr>
      </p:pic>
      <p:pic>
        <p:nvPicPr>
          <p:cNvPr id="2052" name="Picture 4" descr="http://www.parlam.kz/Images/Parl/senmaz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505200"/>
            <a:ext cx="2590799" cy="2590800"/>
          </a:xfrm>
          <a:prstGeom prst="round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6350" stA="50000" endA="300" endPos="90000" dist="50800" dir="5400000" sy="-100000" algn="bl" rotWithShape="0"/>
            <a:softEdge rad="635000"/>
          </a:effectLst>
          <a:scene3d>
            <a:camera prst="isometricOffAxis1Right"/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206</TotalTime>
  <Words>375</Words>
  <Application>Microsoft Office PowerPoint</Application>
  <PresentationFormat>On-screen Show (4:3)</PresentationFormat>
  <Paragraphs>41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Equity</vt:lpstr>
      <vt:lpstr>Kazakhstan</vt:lpstr>
      <vt:lpstr>The Land</vt:lpstr>
      <vt:lpstr>The Land continued…</vt:lpstr>
      <vt:lpstr>Climate/Vegetation</vt:lpstr>
      <vt:lpstr>Government</vt:lpstr>
      <vt:lpstr>History and Current events</vt:lpstr>
      <vt:lpstr>Economy</vt:lpstr>
      <vt:lpstr>Culture</vt:lpstr>
      <vt:lpstr>Places to visit</vt:lpstr>
      <vt:lpstr>Citing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Kazakhstan</dc:title>
  <dc:creator>kyleamarks</dc:creator>
  <cp:lastModifiedBy>Kyle</cp:lastModifiedBy>
  <cp:revision>25</cp:revision>
  <dcterms:created xsi:type="dcterms:W3CDTF">2010-03-17T16:19:54Z</dcterms:created>
  <dcterms:modified xsi:type="dcterms:W3CDTF">2010-03-28T18:56:43Z</dcterms:modified>
</cp:coreProperties>
</file>